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1" r:id="rId1"/>
  </p:sldMasterIdLst>
  <p:notesMasterIdLst>
    <p:notesMasterId r:id="rId33"/>
  </p:notesMasterIdLst>
  <p:handoutMasterIdLst>
    <p:handoutMasterId r:id="rId34"/>
  </p:handoutMasterIdLst>
  <p:sldIdLst>
    <p:sldId id="593" r:id="rId2"/>
    <p:sldId id="1015" r:id="rId3"/>
    <p:sldId id="961" r:id="rId4"/>
    <p:sldId id="988" r:id="rId5"/>
    <p:sldId id="1026" r:id="rId6"/>
    <p:sldId id="948" r:id="rId7"/>
    <p:sldId id="957" r:id="rId8"/>
    <p:sldId id="1016" r:id="rId9"/>
    <p:sldId id="868" r:id="rId10"/>
    <p:sldId id="963" r:id="rId11"/>
    <p:sldId id="1001" r:id="rId12"/>
    <p:sldId id="1023" r:id="rId13"/>
    <p:sldId id="962" r:id="rId14"/>
    <p:sldId id="965" r:id="rId15"/>
    <p:sldId id="1002" r:id="rId16"/>
    <p:sldId id="929" r:id="rId17"/>
    <p:sldId id="970" r:id="rId18"/>
    <p:sldId id="1020" r:id="rId19"/>
    <p:sldId id="1021" r:id="rId20"/>
    <p:sldId id="969" r:id="rId21"/>
    <p:sldId id="992" r:id="rId22"/>
    <p:sldId id="998" r:id="rId23"/>
    <p:sldId id="1022" r:id="rId24"/>
    <p:sldId id="975" r:id="rId25"/>
    <p:sldId id="1024" r:id="rId26"/>
    <p:sldId id="1010" r:id="rId27"/>
    <p:sldId id="1011" r:id="rId28"/>
    <p:sldId id="991" r:id="rId29"/>
    <p:sldId id="822" r:id="rId30"/>
    <p:sldId id="475" r:id="rId31"/>
    <p:sldId id="1025" r:id="rId32"/>
  </p:sldIdLst>
  <p:sldSz cx="9144000" cy="6858000" type="screen4x3"/>
  <p:notesSz cx="7099300" cy="102235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BH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DF8"/>
    <a:srgbClr val="FFFBED"/>
    <a:srgbClr val="B6D1E4"/>
    <a:srgbClr val="C1CAD4"/>
    <a:srgbClr val="D5DEEA"/>
    <a:srgbClr val="FAC532"/>
    <a:srgbClr val="DEDEDE"/>
    <a:srgbClr val="E2E2E2"/>
    <a:srgbClr val="17375E"/>
    <a:srgbClr val="F12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92663" autoAdjust="0"/>
  </p:normalViewPr>
  <p:slideViewPr>
    <p:cSldViewPr snapToGrid="0" snapToObjects="1">
      <p:cViewPr>
        <p:scale>
          <a:sx n="70" d="100"/>
          <a:sy n="70" d="100"/>
        </p:scale>
        <p:origin x="704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868" y="-96"/>
      </p:cViewPr>
      <p:guideLst>
        <p:guide orient="horz" pos="3220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6"/>
          </a:xfrm>
          <a:prstGeom prst="rect">
            <a:avLst/>
          </a:prstGeom>
        </p:spPr>
        <p:txBody>
          <a:bodyPr vert="horz" lIns="97280" tIns="48640" rIns="97280" bIns="4864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139" y="0"/>
            <a:ext cx="3076575" cy="511176"/>
          </a:xfrm>
          <a:prstGeom prst="rect">
            <a:avLst/>
          </a:prstGeom>
        </p:spPr>
        <p:txBody>
          <a:bodyPr vert="horz" wrap="square" lIns="97280" tIns="48640" rIns="97280" bIns="4864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EF9D79-9570-41AD-9192-7CDF0ADC0E4F}" type="datetime1">
              <a:rPr lang="es-ES_tradnl"/>
              <a:pPr/>
              <a:t>28/6/16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10738"/>
            <a:ext cx="3076575" cy="511176"/>
          </a:xfrm>
          <a:prstGeom prst="rect">
            <a:avLst/>
          </a:prstGeom>
        </p:spPr>
        <p:txBody>
          <a:bodyPr vert="horz" lIns="97280" tIns="48640" rIns="97280" bIns="4864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139" y="9710738"/>
            <a:ext cx="3076575" cy="511176"/>
          </a:xfrm>
          <a:prstGeom prst="rect">
            <a:avLst/>
          </a:prstGeom>
        </p:spPr>
        <p:txBody>
          <a:bodyPr vert="horz" wrap="square" lIns="97280" tIns="48640" rIns="97280" bIns="4864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A3787D-6844-4F09-B372-210E41457EF3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4504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6"/>
          </a:xfrm>
          <a:prstGeom prst="rect">
            <a:avLst/>
          </a:prstGeom>
        </p:spPr>
        <p:txBody>
          <a:bodyPr vert="horz" lIns="97280" tIns="48640" rIns="97280" bIns="4864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9" y="0"/>
            <a:ext cx="3076575" cy="511176"/>
          </a:xfrm>
          <a:prstGeom prst="rect">
            <a:avLst/>
          </a:prstGeom>
        </p:spPr>
        <p:txBody>
          <a:bodyPr vert="horz" wrap="square" lIns="97280" tIns="48640" rIns="97280" bIns="4864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11676E-8495-46FE-8868-C8FF19BE8D2F}" type="datetime1">
              <a:rPr lang="es-ES_tradnl"/>
              <a:pPr/>
              <a:t>28/6/16</a:t>
            </a:fld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4" y="4856163"/>
            <a:ext cx="5680075" cy="4600576"/>
          </a:xfrm>
          <a:prstGeom prst="rect">
            <a:avLst/>
          </a:prstGeom>
        </p:spPr>
        <p:txBody>
          <a:bodyPr vert="horz" wrap="square" lIns="97280" tIns="48640" rIns="97280" bIns="4864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9" y="9710738"/>
            <a:ext cx="3076575" cy="511176"/>
          </a:xfrm>
          <a:prstGeom prst="rect">
            <a:avLst/>
          </a:prstGeom>
        </p:spPr>
        <p:txBody>
          <a:bodyPr vert="horz" wrap="square" lIns="97280" tIns="48640" rIns="97280" bIns="4864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989BF7-A9F5-470A-BE7B-7D6317D8B2CD}" type="slidenum">
              <a:rPr lang="es-ES_tradnl"/>
              <a:pPr/>
              <a:t>‹Nr.›</a:t>
            </a:fld>
            <a:endParaRPr lang="es-ES_tradnl"/>
          </a:p>
        </p:txBody>
      </p:sp>
      <p:sp>
        <p:nvSpPr>
          <p:cNvPr id="8" name="7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95" tIns="47348" rIns="94695" bIns="47348" rtlCol="0" anchor="ctr"/>
          <a:lstStyle/>
          <a:p>
            <a:endParaRPr lang="es-CL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10419"/>
            <a:ext cx="3076682" cy="511349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l">
              <a:defRPr sz="1200"/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235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9BF7-A9F5-470A-BE7B-7D6317D8B2CD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515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es-ES_tradnl" dirty="0" err="1" smtClean="0"/>
              <a:t>Last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year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we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saw</a:t>
            </a:r>
            <a:r>
              <a:rPr lang="es-ES_tradnl" altLang="es-ES_tradnl" dirty="0" smtClean="0"/>
              <a:t> a </a:t>
            </a:r>
            <a:r>
              <a:rPr lang="es-ES_tradnl" altLang="es-ES_tradnl" dirty="0" err="1" smtClean="0"/>
              <a:t>lot</a:t>
            </a:r>
            <a:r>
              <a:rPr lang="es-ES_tradnl" altLang="es-ES_tradnl" dirty="0" smtClean="0"/>
              <a:t> of </a:t>
            </a:r>
            <a:r>
              <a:rPr lang="es-ES_tradnl" altLang="es-ES_tradnl" dirty="0" err="1" smtClean="0"/>
              <a:t>corporate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scandals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arround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the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world</a:t>
            </a:r>
            <a:r>
              <a:rPr lang="es-ES_tradnl" altLang="es-ES_tradnl" dirty="0" smtClean="0"/>
              <a:t>, </a:t>
            </a:r>
            <a:r>
              <a:rPr lang="es-ES_tradnl" altLang="es-ES_tradnl" dirty="0" err="1" smtClean="0"/>
              <a:t>when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major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companies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went</a:t>
            </a:r>
            <a:r>
              <a:rPr lang="es-ES_tradnl" altLang="es-ES_tradnl" dirty="0" smtClean="0"/>
              <a:t> to </a:t>
            </a:r>
            <a:r>
              <a:rPr lang="es-ES_tradnl" altLang="es-ES_tradnl" dirty="0" err="1" smtClean="0"/>
              <a:t>court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for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crimes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comitted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by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their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employees</a:t>
            </a:r>
            <a:endParaRPr lang="es-ES_tradnl" altLang="es-ES_tradnl" dirty="0" smtClean="0"/>
          </a:p>
          <a:p>
            <a:r>
              <a:rPr lang="es-ES_tradnl" altLang="es-ES_tradnl" dirty="0" smtClean="0"/>
              <a:t>And </a:t>
            </a:r>
            <a:r>
              <a:rPr lang="es-ES_tradnl" altLang="es-ES_tradnl" dirty="0" err="1" smtClean="0"/>
              <a:t>society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was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scandalized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about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these</a:t>
            </a:r>
            <a:r>
              <a:rPr lang="es-ES_tradnl" altLang="es-ES_tradnl" dirty="0" smtClean="0"/>
              <a:t> </a:t>
            </a:r>
            <a:r>
              <a:rPr lang="es-ES_tradnl" altLang="es-ES_tradnl" dirty="0" err="1" smtClean="0"/>
              <a:t>practices</a:t>
            </a:r>
            <a:endParaRPr lang="es-ES_tradnl" alt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9BF7-A9F5-470A-BE7B-7D6317D8B2CD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505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006850" y="6356350"/>
            <a:ext cx="517525" cy="365125"/>
          </a:xfrm>
        </p:spPr>
        <p:txBody>
          <a:bodyPr/>
          <a:lstStyle>
            <a:lvl1pPr>
              <a:defRPr/>
            </a:lvl1pPr>
          </a:lstStyle>
          <a:p>
            <a:fld id="{1541641D-98E4-49CF-96BE-26DA7416CA05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65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A7E0D98-F0A8-4486-A81D-1B34324A375E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2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273A815-4152-4FEB-96F2-BCAE2B6B3366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387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951288" y="6356350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A49C16A3-D1B0-4355-AD09-DFFCDBD6D40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61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078288" y="6356350"/>
            <a:ext cx="465137" cy="365125"/>
          </a:xfrm>
        </p:spPr>
        <p:txBody>
          <a:bodyPr/>
          <a:lstStyle>
            <a:lvl1pPr>
              <a:defRPr/>
            </a:lvl1pPr>
          </a:lstStyle>
          <a:p>
            <a:fld id="{92094E0B-0839-4C95-981A-224D31493B30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142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960813" y="6356350"/>
            <a:ext cx="592137" cy="365125"/>
          </a:xfrm>
        </p:spPr>
        <p:txBody>
          <a:bodyPr/>
          <a:lstStyle>
            <a:lvl1pPr>
              <a:defRPr/>
            </a:lvl1pPr>
          </a:lstStyle>
          <a:p>
            <a:fld id="{6CE8DC55-196F-4E4F-9866-3193C2DBEF9C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25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802063" y="6356350"/>
            <a:ext cx="744537" cy="365125"/>
          </a:xfrm>
        </p:spPr>
        <p:txBody>
          <a:bodyPr/>
          <a:lstStyle>
            <a:lvl1pPr>
              <a:defRPr/>
            </a:lvl1pPr>
          </a:lstStyle>
          <a:p>
            <a:fld id="{FC6F50A5-4EDC-4CB1-AFEC-1FDAE13B6904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90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990975" y="6356350"/>
            <a:ext cx="560388" cy="365125"/>
          </a:xfrm>
        </p:spPr>
        <p:txBody>
          <a:bodyPr/>
          <a:lstStyle>
            <a:lvl1pPr>
              <a:defRPr/>
            </a:lvl1pPr>
          </a:lstStyle>
          <a:p>
            <a:fld id="{B52A41EE-6AA4-480E-8954-D4A9B8A4B3E7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90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014788" y="6356350"/>
            <a:ext cx="544512" cy="365125"/>
          </a:xfrm>
        </p:spPr>
        <p:txBody>
          <a:bodyPr/>
          <a:lstStyle>
            <a:lvl1pPr>
              <a:defRPr/>
            </a:lvl1pPr>
          </a:lstStyle>
          <a:p>
            <a:fld id="{994CA3A8-6A89-47DB-A339-6821C123F870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35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022725" y="6356350"/>
            <a:ext cx="520700" cy="365125"/>
          </a:xfrm>
        </p:spPr>
        <p:txBody>
          <a:bodyPr/>
          <a:lstStyle>
            <a:lvl1pPr>
              <a:defRPr/>
            </a:lvl1pPr>
          </a:lstStyle>
          <a:p>
            <a:fld id="{E51ED72E-98FF-43E4-A44E-AEDED6DF3377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39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951288" y="6356350"/>
            <a:ext cx="592137" cy="365125"/>
          </a:xfrm>
        </p:spPr>
        <p:txBody>
          <a:bodyPr/>
          <a:lstStyle>
            <a:lvl1pPr>
              <a:defRPr/>
            </a:lvl1pPr>
          </a:lstStyle>
          <a:p>
            <a:fld id="{B7ABC79B-EBC6-4A1C-B103-83008CBDF2E3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27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160463" y="1035050"/>
            <a:ext cx="3463925" cy="382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1800"/>
          </a:p>
        </p:txBody>
      </p:sp>
      <p:sp>
        <p:nvSpPr>
          <p:cNvPr id="1028" name="Marcador de título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771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1029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514350" y="1624013"/>
            <a:ext cx="79438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</a:p>
        </p:txBody>
      </p:sp>
      <p:pic>
        <p:nvPicPr>
          <p:cNvPr id="1030" name="Imagen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6356350"/>
            <a:ext cx="23177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3927475" y="6354763"/>
            <a:ext cx="5016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2E44E49-1B7A-497D-8A6B-6542DE1D549E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368491" y="6431502"/>
            <a:ext cx="3381184" cy="28838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Rectángulo"/>
          <p:cNvSpPr/>
          <p:nvPr/>
        </p:nvSpPr>
        <p:spPr>
          <a:xfrm>
            <a:off x="725716" y="6232550"/>
            <a:ext cx="170395" cy="198952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17375E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7375E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3200" kern="1200">
          <a:solidFill>
            <a:srgbClr val="17375E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 kern="1200">
          <a:solidFill>
            <a:srgbClr val="17375E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400" kern="1200">
          <a:solidFill>
            <a:srgbClr val="17375E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000" kern="1200">
          <a:solidFill>
            <a:srgbClr val="17375E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2000" kern="1200">
          <a:solidFill>
            <a:srgbClr val="17375E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tiff"/><Relationship Id="rId1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8.png"/><Relationship Id="rId8" Type="http://schemas.openxmlformats.org/officeDocument/2006/relationships/image" Target="../media/image39.tiff"/><Relationship Id="rId9" Type="http://schemas.openxmlformats.org/officeDocument/2006/relationships/image" Target="../media/image40.tiff"/><Relationship Id="rId10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7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tiff"/><Relationship Id="rId12" Type="http://schemas.openxmlformats.org/officeDocument/2006/relationships/hyperlink" Target="Seminario.pptx#-1,28,Presentaci&#243;n de PowerPoint" TargetMode="External"/><Relationship Id="rId13" Type="http://schemas.openxmlformats.org/officeDocument/2006/relationships/hyperlink" Target="../Microsoft/Windows/Temporary%20Internet%20Files/OLKCD7B/Pol%C3%ADtica%20de%20Prevenci%C3%B3n%20de%20Delitos%20Transbank.doc" TargetMode="Externa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7" Type="http://schemas.openxmlformats.org/officeDocument/2006/relationships/image" Target="../media/image53.tiff"/><Relationship Id="rId8" Type="http://schemas.openxmlformats.org/officeDocument/2006/relationships/image" Target="../media/image54.tiff"/><Relationship Id="rId9" Type="http://schemas.openxmlformats.org/officeDocument/2006/relationships/image" Target="../media/image55.tiff"/><Relationship Id="rId10" Type="http://schemas.openxmlformats.org/officeDocument/2006/relationships/image" Target="../media/image5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Relationship Id="rId3" Type="http://schemas.openxmlformats.org/officeDocument/2006/relationships/image" Target="../media/image6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-6683" y="4681182"/>
            <a:ext cx="9144000" cy="2176818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		Susana Sierra</a:t>
            </a:r>
          </a:p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                  	BH </a:t>
            </a:r>
            <a:r>
              <a:rPr lang="es-ES" dirty="0" err="1" smtClean="0">
                <a:solidFill>
                  <a:schemeClr val="bg1">
                    <a:lumMod val="50000"/>
                  </a:schemeClr>
                </a:solidFill>
              </a:rPr>
              <a:t>Compliance</a:t>
            </a:r>
            <a:endParaRPr lang="es-E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                  	Universidad Católica de Chile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                 </a:t>
            </a:r>
            <a:endParaRPr lang="es-ES_trad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2756848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7650" name="Picture 3" descr="PORTADAB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9" b="31741"/>
          <a:stretch/>
        </p:blipFill>
        <p:spPr bwMode="auto">
          <a:xfrm>
            <a:off x="-6683" y="2756848"/>
            <a:ext cx="9144000" cy="19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ítulo 2"/>
          <p:cNvSpPr txBox="1">
            <a:spLocks/>
          </p:cNvSpPr>
          <p:nvPr/>
        </p:nvSpPr>
        <p:spPr bwMode="auto">
          <a:xfrm>
            <a:off x="257356" y="1003725"/>
            <a:ext cx="861592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sz="3200" dirty="0">
                <a:solidFill>
                  <a:srgbClr val="17375E"/>
                </a:solidFill>
                <a:latin typeface="Calibri" charset="0"/>
              </a:rPr>
              <a:t>LAS NUEVAS OBLIGACIONES CORPORATIVAS Y LAS RESPONSABILIDADES DE GOBIERNO </a:t>
            </a:r>
            <a:r>
              <a:rPr lang="es-ES" sz="3200" dirty="0" smtClean="0">
                <a:solidFill>
                  <a:srgbClr val="17375E"/>
                </a:solidFill>
                <a:latin typeface="Calibri" charset="0"/>
              </a:rPr>
              <a:t>CORPORATIVO</a:t>
            </a:r>
          </a:p>
          <a:p>
            <a:pPr algn="ctr" eaLnBrk="1" hangingPunct="1"/>
            <a:r>
              <a:rPr lang="es-ES" i="1" dirty="0" smtClean="0">
                <a:solidFill>
                  <a:srgbClr val="17375E"/>
                </a:solidFill>
                <a:latin typeface="Calibri" charset="0"/>
              </a:rPr>
              <a:t>Contribución </a:t>
            </a:r>
            <a:r>
              <a:rPr lang="es-ES" i="1" dirty="0">
                <a:solidFill>
                  <a:srgbClr val="17375E"/>
                </a:solidFill>
                <a:latin typeface="Calibri" charset="0"/>
              </a:rPr>
              <a:t>real desde el sector privado. Deber de dirección y supervisión de los directores.</a:t>
            </a:r>
            <a:endParaRPr lang="es-ES" i="1" dirty="0" smtClean="0">
              <a:solidFill>
                <a:srgbClr val="17375E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628650" y="353315"/>
            <a:ext cx="771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s-ES" b="1" smtClean="0"/>
              <a:t>Estás políticas o procedimientos, les permiten</a:t>
            </a:r>
            <a:endParaRPr lang="es-ES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99" y="1649413"/>
            <a:ext cx="1392238" cy="13922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952" y="2158778"/>
            <a:ext cx="1728216" cy="17282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5600" t="881" r="39120" b="71920"/>
          <a:stretch/>
        </p:blipFill>
        <p:spPr>
          <a:xfrm>
            <a:off x="2927223" y="4259883"/>
            <a:ext cx="1444752" cy="15544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489" y="3853628"/>
            <a:ext cx="1595678" cy="19748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41708" y="3157222"/>
            <a:ext cx="3101219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Acceso a mercados internacionales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507489" y="1649413"/>
            <a:ext cx="247909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Fortalecer la confianza en partes de inter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</a:rPr>
              <a:t>és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70854" y="5398865"/>
            <a:ext cx="254068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Alinea al sector (</a:t>
            </a:r>
            <a:r>
              <a:rPr lang="es-ES_tradnl" dirty="0" err="1" smtClean="0">
                <a:solidFill>
                  <a:schemeClr val="tx2">
                    <a:lumMod val="75000"/>
                  </a:schemeClr>
                </a:solidFill>
              </a:rPr>
              <a:t>est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</a:rPr>
              <a:t>ándares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732008" y="5627157"/>
            <a:ext cx="297304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Protege a la empresa y </a:t>
            </a:r>
            <a:r>
              <a:rPr lang="es-ES_tradnl" smtClean="0">
                <a:solidFill>
                  <a:schemeClr val="tx2">
                    <a:lumMod val="75000"/>
                  </a:schemeClr>
                </a:solidFill>
              </a:rPr>
              <a:t>directorio 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2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1549305" y="492030"/>
            <a:ext cx="5873940" cy="58739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1599660" y="1487488"/>
            <a:ext cx="5944679" cy="12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800" b="1" dirty="0" smtClean="0">
                <a:solidFill>
                  <a:schemeClr val="accent4">
                    <a:lumMod val="75000"/>
                  </a:schemeClr>
                </a:solidFill>
              </a:rPr>
              <a:t>Cómo empresa debemos saber que </a:t>
            </a:r>
            <a:r>
              <a:rPr lang="es-ES" sz="4800" b="1" dirty="0">
                <a:solidFill>
                  <a:schemeClr val="accent4">
                    <a:lumMod val="75000"/>
                  </a:schemeClr>
                </a:solidFill>
              </a:rPr>
              <a:t>se produce un círculo virtuoso</a:t>
            </a:r>
            <a:endParaRPr lang="es-ES_tradnl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6325362" cy="1143000"/>
          </a:xfrm>
        </p:spPr>
        <p:txBody>
          <a:bodyPr/>
          <a:lstStyle/>
          <a:p>
            <a:r>
              <a:rPr lang="es-ES_tradnl" dirty="0"/>
              <a:t>Tendencias mundiales en controles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350" y="1554798"/>
            <a:ext cx="8355330" cy="4525962"/>
          </a:xfrm>
        </p:spPr>
        <p:txBody>
          <a:bodyPr/>
          <a:lstStyle/>
          <a:p>
            <a:pPr lvl="0"/>
            <a:r>
              <a:rPr lang="es-CL" sz="2200" dirty="0"/>
              <a:t>“CONVENCION PARA COMBATIR EL COHECHO DE SERVIDORES PUBLICOS EXTRANJEROS EN TRANSACCIONES COMERCIALES INTERNACIONALES Y DOCUMENTOS RELACIONADOS” OECD.</a:t>
            </a:r>
            <a:endParaRPr lang="es-ES_tradnl" sz="2200" dirty="0"/>
          </a:p>
          <a:p>
            <a:pPr lvl="0"/>
            <a:r>
              <a:rPr lang="es-CL" sz="2200" dirty="0"/>
              <a:t>“FCPA”</a:t>
            </a:r>
            <a:endParaRPr lang="es-ES_tradnl" sz="2200" dirty="0"/>
          </a:p>
          <a:p>
            <a:pPr lvl="0"/>
            <a:r>
              <a:rPr lang="es-CL" sz="2200" dirty="0"/>
              <a:t>“BRIBERY ACT 2010”</a:t>
            </a:r>
            <a:endParaRPr lang="es-ES_tradnl" sz="2200" dirty="0"/>
          </a:p>
          <a:p>
            <a:pPr lvl="0"/>
            <a:r>
              <a:rPr lang="es-CL" sz="2200" dirty="0"/>
              <a:t>“CONVENCION INTERAMERICANA CONTRA LA CORRUPCION “</a:t>
            </a:r>
            <a:endParaRPr lang="es-ES_tradnl" sz="2200" dirty="0"/>
          </a:p>
          <a:p>
            <a:pPr lvl="0"/>
            <a:r>
              <a:rPr lang="es-CL" sz="2200" dirty="0"/>
              <a:t>“CONVENCION DE LAS NACIONES UNIDAS CONTRA LA CORRUPCION”</a:t>
            </a:r>
            <a:endParaRPr lang="es-ES_tradnl" sz="2200" dirty="0"/>
          </a:p>
          <a:p>
            <a:pPr lvl="0"/>
            <a:r>
              <a:rPr lang="es-CL" sz="2200" dirty="0"/>
              <a:t>“ESTANDARES INTERNACIONALES SOBRE LA LUCHA CONTRA EL LAVADO DE ACTIVOS Y FINANCIAMIENTO DEL TERRORRISMO Y LA PROLIFERACION”, RECOMENDACIONES DEL GAFI FEBRERO 2012</a:t>
            </a:r>
            <a:r>
              <a:rPr lang="es-CL" sz="2200" dirty="0" smtClean="0"/>
              <a:t>.</a:t>
            </a:r>
          </a:p>
          <a:p>
            <a:pPr lvl="0"/>
            <a:r>
              <a:rPr lang="es-CL" sz="2200" dirty="0" smtClean="0"/>
              <a:t>LEY DE RESPONSABILIDAD PENAL PERSONA JUR</a:t>
            </a:r>
            <a:r>
              <a:rPr lang="es-ES" sz="2200" dirty="0" smtClean="0"/>
              <a:t>ÍDICA</a:t>
            </a:r>
            <a:endParaRPr lang="es-ES_tradnl" sz="2200" dirty="0"/>
          </a:p>
          <a:p>
            <a:endParaRPr lang="es-ES_tradnl" sz="2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12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565213" y="274638"/>
            <a:ext cx="6223635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91" y="0"/>
            <a:ext cx="9657182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666750" y="1776413"/>
            <a:ext cx="7943850" cy="3033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b="1" dirty="0" smtClean="0"/>
              <a:t>¿Qué es </a:t>
            </a:r>
            <a:r>
              <a:rPr lang="es-ES" sz="5400" b="1" dirty="0" err="1" smtClean="0"/>
              <a:t>Compliance</a:t>
            </a:r>
            <a:r>
              <a:rPr lang="es-ES" sz="5400" b="1" dirty="0"/>
              <a:t>?</a:t>
            </a:r>
            <a:endParaRPr lang="es-ES" sz="5400" b="1" dirty="0" smtClean="0"/>
          </a:p>
          <a:p>
            <a:pPr marL="0" indent="0" algn="ctr">
              <a:buNone/>
            </a:pPr>
            <a:r>
              <a:rPr lang="es-ES" dirty="0" smtClean="0"/>
              <a:t>Usar las herramientas que tenemos, inteligente y eficientemente para prevenir, encontrar y reparar problemas</a:t>
            </a:r>
          </a:p>
          <a:p>
            <a:pPr marL="0" indent="0" algn="r">
              <a:buFont typeface="Arial" charset="0"/>
              <a:buNone/>
            </a:pPr>
            <a:r>
              <a:rPr lang="es-ES" sz="2400" dirty="0" smtClean="0"/>
              <a:t>*Roy Snell</a:t>
            </a:r>
          </a:p>
          <a:p>
            <a:pPr marL="0" indent="0">
              <a:buFont typeface="Arial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26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379" y="530684"/>
            <a:ext cx="7943850" cy="1224964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b="1" dirty="0" smtClean="0">
                <a:solidFill>
                  <a:srgbClr val="7030A0"/>
                </a:solidFill>
              </a:rPr>
              <a:t>EL PROBLEMA ES QUE NO LO SABEMOS</a:t>
            </a:r>
            <a:r>
              <a:rPr lang="is-IS" b="1" dirty="0" smtClean="0">
                <a:solidFill>
                  <a:srgbClr val="7030A0"/>
                </a:solidFill>
              </a:rPr>
              <a:t>...</a:t>
            </a:r>
            <a:endParaRPr lang="es-ES_tradnl" b="1" dirty="0">
              <a:solidFill>
                <a:srgbClr val="7030A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70" y="2066544"/>
            <a:ext cx="7631880" cy="44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2133" y="5706491"/>
            <a:ext cx="7943850" cy="1014984"/>
          </a:xfrm>
          <a:solidFill>
            <a:srgbClr val="00B050"/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s-ES" sz="6000" dirty="0" err="1" smtClean="0"/>
              <a:t>Compliance</a:t>
            </a:r>
            <a:r>
              <a:rPr lang="es-ES" sz="6000" dirty="0" smtClean="0"/>
              <a:t>=Literatura</a:t>
            </a:r>
            <a:endParaRPr lang="es-ES" sz="6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515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68119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2133" y="5706491"/>
            <a:ext cx="7943850" cy="1014984"/>
          </a:xfrm>
          <a:solidFill>
            <a:srgbClr val="FAC532"/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s-ES" sz="6000" dirty="0" err="1" smtClean="0"/>
              <a:t>Compliance</a:t>
            </a:r>
            <a:r>
              <a:rPr lang="es-ES" sz="6000" dirty="0" smtClean="0"/>
              <a:t>=Burocracia</a:t>
            </a:r>
            <a:endParaRPr lang="es-ES" sz="6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6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13"/>
            <a:ext cx="9144000" cy="680857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1462" y="1166866"/>
            <a:ext cx="8707945" cy="4525962"/>
          </a:xfrm>
        </p:spPr>
        <p:txBody>
          <a:bodyPr/>
          <a:lstStyle/>
          <a:p>
            <a:r>
              <a:rPr lang="es-ES" i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Mi empresa es muy pequeña, no me lo exigen</a:t>
            </a:r>
          </a:p>
          <a:p>
            <a:endParaRPr lang="es-ES" sz="1000" i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s-ES" i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Los programas de </a:t>
            </a:r>
            <a:r>
              <a:rPr lang="es-ES" i="1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Compliance</a:t>
            </a:r>
            <a:r>
              <a:rPr lang="es-ES" i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cuestan carísimos! Se necesita mucha gente para manejarlo!</a:t>
            </a:r>
          </a:p>
          <a:p>
            <a:endParaRPr lang="es-ES" sz="1000" i="1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s-ES" i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Mi empresa es internacional, se rige por leyes más estrictas, NO LO NECESITO</a:t>
            </a:r>
          </a:p>
          <a:p>
            <a:endParaRPr lang="es-ES" sz="1000" i="1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s-ES" i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 no se de COMPLIANCE, así que no puedo opinar</a:t>
            </a:r>
          </a:p>
          <a:p>
            <a:endParaRPr lang="es-ES" i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2" y="23866"/>
            <a:ext cx="771525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Algunos MITOS</a:t>
            </a:r>
            <a:r>
              <a:rPr lang="is-I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s-ES" b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80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alphaModFix am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128016" y="-100425"/>
            <a:ext cx="9272016" cy="41327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763" y="731838"/>
            <a:ext cx="7715250" cy="1143000"/>
          </a:xfrm>
        </p:spPr>
        <p:txBody>
          <a:bodyPr/>
          <a:lstStyle/>
          <a:p>
            <a:r>
              <a:rPr lang="es-ES_tradnl" dirty="0" smtClean="0"/>
              <a:t>El COMPLIANCE termina siendo una isla dentro de la empresa</a:t>
            </a:r>
            <a:r>
              <a:rPr lang="is-IS" dirty="0" smtClean="0"/>
              <a:t>…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178814" y="2551176"/>
            <a:ext cx="771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s-ES_tradnl" dirty="0" smtClean="0"/>
              <a:t>..El ENCARGADO DE PREVENCI</a:t>
            </a:r>
            <a:r>
              <a:rPr lang="es-ES" dirty="0" smtClean="0"/>
              <a:t>ÓN DE DELITOS o OFICIAL DE CUMPLIMIENTO en visto como la PDI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49810" t="40153"/>
          <a:stretch/>
        </p:blipFill>
        <p:spPr>
          <a:xfrm>
            <a:off x="7607808" y="4370514"/>
            <a:ext cx="1536192" cy="128047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857744" y="5752969"/>
            <a:ext cx="128625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CUMPLI</a:t>
            </a:r>
          </a:p>
          <a:p>
            <a:pPr algn="ctr"/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MIENTO</a:t>
            </a:r>
            <a:endParaRPr lang="es-ES_tradn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702840" y="5846178"/>
            <a:ext cx="177393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OPERACIONES</a:t>
            </a:r>
            <a:endParaRPr lang="es-ES_trad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49104" y="5878069"/>
            <a:ext cx="157276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FINZANZAS</a:t>
            </a:r>
            <a:endParaRPr lang="es-ES_trad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25232" y="5871916"/>
            <a:ext cx="157276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RRHH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-103536" y="5846178"/>
            <a:ext cx="157276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9764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533" r="12478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3563" y="4615371"/>
            <a:ext cx="7943850" cy="1740979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>
                <a:solidFill>
                  <a:schemeClr val="bg1"/>
                </a:solidFill>
              </a:rPr>
              <a:t>EL AREA DE COMPLIANCE NO ES LA DE LOS RIESGOS....</a:t>
            </a:r>
            <a:r>
              <a:rPr lang="is-IS" b="1" dirty="0" smtClean="0">
                <a:solidFill>
                  <a:schemeClr val="bg1"/>
                </a:solidFill>
              </a:rPr>
              <a:t>SU ROL ES CREAR CULTURA Y ADMINISTAR LOS RIESGOS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34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 smtClean="0"/>
              <a:t>Casos/ antes y </a:t>
            </a:r>
            <a:r>
              <a:rPr lang="es-ES_tradnl" sz="2400" dirty="0" err="1" smtClean="0"/>
              <a:t>despu</a:t>
            </a:r>
            <a:r>
              <a:rPr lang="es-ES" sz="2400" dirty="0" err="1" smtClean="0"/>
              <a:t>és</a:t>
            </a:r>
            <a:r>
              <a:rPr lang="es-ES" sz="2400" dirty="0" smtClean="0"/>
              <a:t>. Qué cambió??: Las leyes siguen siendo las mismas-ROL DE LA PRENSA</a:t>
            </a:r>
          </a:p>
          <a:p>
            <a:r>
              <a:rPr lang="es-ES" sz="2400" dirty="0" smtClean="0"/>
              <a:t>Diagnóstico: porque pasó? Excesivo foco en el resultado. Falta de foco en el proceso</a:t>
            </a:r>
          </a:p>
          <a:p>
            <a:r>
              <a:rPr lang="es-ES" sz="2400" dirty="0" smtClean="0"/>
              <a:t>Cultura chilena de la “manzana podrida”</a:t>
            </a:r>
          </a:p>
          <a:p>
            <a:r>
              <a:rPr lang="es-ES" sz="2400" dirty="0" smtClean="0"/>
              <a:t>Responsabilidad de las empresas y directores</a:t>
            </a:r>
          </a:p>
          <a:p>
            <a:r>
              <a:rPr lang="es-ES" sz="2400" dirty="0" smtClean="0"/>
              <a:t>Costumbre de hablar de riesgos operacionales-ESTOS RIESGOS NO SON OPERACIONALES</a:t>
            </a:r>
            <a:r>
              <a:rPr lang="is-IS" sz="2400" dirty="0" smtClean="0"/>
              <a:t>….SON DELITO!!</a:t>
            </a:r>
            <a:endParaRPr lang="es-ES" sz="2400" dirty="0" smtClean="0"/>
          </a:p>
          <a:p>
            <a:r>
              <a:rPr lang="es-ES" sz="2400" dirty="0" smtClean="0"/>
              <a:t>Qué pueden hacer las empresas</a:t>
            </a:r>
            <a:endParaRPr lang="es-ES_tradn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8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00050" y="1624013"/>
            <a:ext cx="7943850" cy="12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48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¿CÓMO DEBE SER UN PROGRAMA DE COMPLIANCE EMPRESARIAL?</a:t>
            </a:r>
            <a:endParaRPr lang="es-ES_tradnl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9433242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4696" y="1660272"/>
            <a:ext cx="7943850" cy="2779775"/>
          </a:xfrm>
        </p:spPr>
        <p:txBody>
          <a:bodyPr/>
          <a:lstStyle/>
          <a:p>
            <a:pPr marL="0" indent="0" algn="ctr">
              <a:buNone/>
            </a:pPr>
            <a:r>
              <a:rPr lang="es-ES" sz="4800" b="1" dirty="0" smtClean="0"/>
              <a:t>Cada empresa va a tener distintos riesgos de ser utilizada para cometer delitos</a:t>
            </a:r>
          </a:p>
          <a:p>
            <a:pPr marL="0" indent="0" algn="ctr">
              <a:buNone/>
            </a:pPr>
            <a:endParaRPr lang="es-ES" sz="48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87" y="1982175"/>
            <a:ext cx="847807" cy="7989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7811" y="46656"/>
            <a:ext cx="7715250" cy="1143000"/>
          </a:xfrm>
        </p:spPr>
        <p:txBody>
          <a:bodyPr/>
          <a:lstStyle/>
          <a:p>
            <a:pPr algn="ctr"/>
            <a:r>
              <a:rPr lang="es-ES_tradnl" sz="4000" b="1" dirty="0" smtClean="0"/>
              <a:t>RIESGOS!!</a:t>
            </a:r>
            <a:endParaRPr lang="es-ES_tradnl" sz="40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22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084" y="2901112"/>
            <a:ext cx="1122716" cy="1122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280" y="5025732"/>
            <a:ext cx="1055685" cy="10556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195" y="1653496"/>
            <a:ext cx="838045" cy="83804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35313" y="1164545"/>
            <a:ext cx="2091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PA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ÍS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280" y="4030905"/>
            <a:ext cx="994827" cy="99482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711474" y="1099115"/>
            <a:ext cx="2091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tx2">
                    <a:lumMod val="75000"/>
                  </a:schemeClr>
                </a:solidFill>
              </a:rPr>
              <a:t>EMPRESA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alphaModFix amt="6000"/>
          </a:blip>
          <a:stretch>
            <a:fillRect/>
          </a:stretch>
        </p:blipFill>
        <p:spPr>
          <a:xfrm>
            <a:off x="317204" y="1468602"/>
            <a:ext cx="8436568" cy="512638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410" y="6017488"/>
            <a:ext cx="771848" cy="7718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780" y="1687197"/>
            <a:ext cx="973173" cy="9731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3619" y="3017619"/>
            <a:ext cx="889702" cy="8897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5211" y="4311108"/>
            <a:ext cx="1397000" cy="863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780" y="5320157"/>
            <a:ext cx="1401318" cy="14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0" y="1641142"/>
            <a:ext cx="9335536" cy="400094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9479" y="926878"/>
            <a:ext cx="794385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dirty="0" smtClean="0">
                <a:solidFill>
                  <a:schemeClr val="tx1"/>
                </a:solidFill>
              </a:rPr>
              <a:t>OJO que estamos acostumbrados a ver riesgos como operacionales, o de </a:t>
            </a:r>
            <a:r>
              <a:rPr lang="es-ES_tradnl" dirty="0" err="1" smtClean="0">
                <a:solidFill>
                  <a:schemeClr val="tx1"/>
                </a:solidFill>
              </a:rPr>
              <a:t>inversi</a:t>
            </a:r>
            <a:r>
              <a:rPr lang="es-ES" dirty="0" err="1" smtClean="0">
                <a:solidFill>
                  <a:schemeClr val="tx1"/>
                </a:solidFill>
              </a:rPr>
              <a:t>ón</a:t>
            </a:r>
            <a:r>
              <a:rPr lang="es-ES" dirty="0" smtClean="0">
                <a:solidFill>
                  <a:schemeClr val="tx1"/>
                </a:solidFill>
              </a:rPr>
              <a:t>, por lo tanto, que podemos elegir que grado de riesgo queremos.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/>
                </a:solidFill>
              </a:rPr>
              <a:t>Con estos riesgos es distintos</a:t>
            </a:r>
            <a:r>
              <a:rPr lang="is-IS" b="1" dirty="0" smtClean="0">
                <a:solidFill>
                  <a:schemeClr val="tx1"/>
                </a:solidFill>
              </a:rPr>
              <a:t>…nos pueden llevar a cerrar la empresa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8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628650" y="353315"/>
            <a:ext cx="771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s-ES" b="1" dirty="0" smtClean="0"/>
              <a:t>Un Modelo de </a:t>
            </a:r>
            <a:r>
              <a:rPr lang="es-ES" b="1" dirty="0" err="1" smtClean="0"/>
              <a:t>Compliance</a:t>
            </a:r>
            <a:r>
              <a:rPr lang="es-ES" b="1" dirty="0" smtClean="0"/>
              <a:t> Implica: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637588" y="3211767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Compromiso de </a:t>
            </a:r>
            <a:r>
              <a:rPr lang="es-ES_tradnl" sz="1600" smtClean="0">
                <a:solidFill>
                  <a:schemeClr val="bg1"/>
                </a:solidFill>
              </a:rPr>
              <a:t>los Dueños/Directorio</a:t>
            </a:r>
            <a:endParaRPr lang="es-ES_tradnl" sz="16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462" y="1669934"/>
            <a:ext cx="1335458" cy="13354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59" y="4292944"/>
            <a:ext cx="1488620" cy="14886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56" y="4501235"/>
            <a:ext cx="1122999" cy="112299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28650" y="5903508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Preocuparse de las salidas de caja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466150" y="3211767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Pol</a:t>
            </a:r>
            <a:r>
              <a:rPr lang="es-ES" sz="1600" dirty="0" err="1" smtClean="0">
                <a:solidFill>
                  <a:schemeClr val="bg1"/>
                </a:solidFill>
              </a:rPr>
              <a:t>íticas</a:t>
            </a:r>
            <a:r>
              <a:rPr lang="es-ES" sz="1600" dirty="0" smtClean="0">
                <a:solidFill>
                  <a:schemeClr val="bg1"/>
                </a:solidFill>
              </a:rPr>
              <a:t> y procedimientos</a:t>
            </a:r>
            <a:endParaRPr lang="es-ES_tradnl" sz="1600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401163" y="3211766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Protocolo </a:t>
            </a:r>
            <a:r>
              <a:rPr lang="es-ES_tradnl" sz="1600" dirty="0" err="1" smtClean="0">
                <a:solidFill>
                  <a:schemeClr val="bg1"/>
                </a:solidFill>
              </a:rPr>
              <a:t>relaci</a:t>
            </a:r>
            <a:r>
              <a:rPr lang="es-ES" sz="1600" dirty="0" err="1" smtClean="0">
                <a:solidFill>
                  <a:schemeClr val="bg1"/>
                </a:solidFill>
              </a:rPr>
              <a:t>ón</a:t>
            </a:r>
            <a:r>
              <a:rPr lang="es-ES" sz="1600" dirty="0" smtClean="0">
                <a:solidFill>
                  <a:schemeClr val="bg1"/>
                </a:solidFill>
              </a:rPr>
              <a:t> con Funcionarios Públicos</a:t>
            </a:r>
            <a:endParaRPr lang="es-ES_tradnl" sz="1600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466724" y="5903507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Canal de Denuncias</a:t>
            </a:r>
          </a:p>
          <a:p>
            <a:pPr algn="ctr"/>
            <a:endParaRPr lang="es-ES_tradnl" sz="1600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419098" y="5906063"/>
            <a:ext cx="231421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Capacitaciones</a:t>
            </a:r>
          </a:p>
          <a:p>
            <a:pPr algn="ctr"/>
            <a:endParaRPr lang="es-ES_tradnl" sz="1600" dirty="0">
              <a:solidFill>
                <a:schemeClr val="bg1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975" y="4504156"/>
            <a:ext cx="1120078" cy="11200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412" y="1674872"/>
            <a:ext cx="1097713" cy="113248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730" y="1653986"/>
            <a:ext cx="1211516" cy="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6526530" cy="1143000"/>
          </a:xfrm>
        </p:spPr>
        <p:txBody>
          <a:bodyPr/>
          <a:lstStyle/>
          <a:p>
            <a:r>
              <a:rPr lang="es-ES_tradnl" dirty="0" smtClean="0"/>
              <a:t>Algunas </a:t>
            </a:r>
            <a:r>
              <a:rPr lang="es-ES_tradnl" dirty="0" err="1" smtClean="0"/>
              <a:t>pol</a:t>
            </a:r>
            <a:r>
              <a:rPr lang="es-ES" dirty="0" err="1" smtClean="0"/>
              <a:t>íticas</a:t>
            </a:r>
            <a:r>
              <a:rPr lang="es-ES" dirty="0" smtClean="0"/>
              <a:t> a revisar, de acuerdo a los estándares internacionales y riesgos por industria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350" y="1830388"/>
            <a:ext cx="4021138" cy="452596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s-ES_tradnl" sz="1400" dirty="0" smtClean="0"/>
              <a:t>Políticas </a:t>
            </a:r>
            <a:r>
              <a:rPr lang="es-ES_tradnl" sz="1400" dirty="0"/>
              <a:t>contables</a:t>
            </a:r>
          </a:p>
          <a:p>
            <a:pPr>
              <a:buAutoNum type="arabicPeriod" startAt="2"/>
            </a:pPr>
            <a:r>
              <a:rPr lang="es-ES_tradnl" sz="1400" dirty="0" smtClean="0"/>
              <a:t>Políticas </a:t>
            </a:r>
            <a:r>
              <a:rPr lang="es-ES_tradnl" sz="1400" dirty="0"/>
              <a:t>sobre auditoría interna</a:t>
            </a:r>
          </a:p>
          <a:p>
            <a:pPr>
              <a:buAutoNum type="arabicPeriod" startAt="2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auditoría externa independiente</a:t>
            </a:r>
          </a:p>
          <a:p>
            <a:pPr>
              <a:buAutoNum type="arabicPeriod" startAt="4"/>
            </a:pPr>
            <a:r>
              <a:rPr lang="es-ES_tradnl" sz="1400" dirty="0" smtClean="0"/>
              <a:t>Políticas </a:t>
            </a:r>
            <a:r>
              <a:rPr lang="es-ES_tradnl" sz="1400" dirty="0"/>
              <a:t>sobre control interno y cumplimiento</a:t>
            </a:r>
          </a:p>
          <a:p>
            <a:pPr>
              <a:buAutoNum type="arabicPeriod" startAt="4"/>
            </a:pPr>
            <a:r>
              <a:rPr lang="es-ES_tradnl" sz="1400" dirty="0" smtClean="0"/>
              <a:t>Políticas </a:t>
            </a:r>
            <a:r>
              <a:rPr lang="es-ES_tradnl" sz="1400" dirty="0"/>
              <a:t>sobre revisión periódica del Manual</a:t>
            </a:r>
          </a:p>
          <a:p>
            <a:pPr>
              <a:buAutoNum type="arabicPeriod" startAt="6"/>
            </a:pPr>
            <a:r>
              <a:rPr lang="es-ES_tradnl" sz="1400" dirty="0" smtClean="0"/>
              <a:t>Nombramiento </a:t>
            </a:r>
            <a:r>
              <a:rPr lang="es-ES_tradnl" sz="1400" dirty="0"/>
              <a:t>EPD y sus facultades</a:t>
            </a:r>
          </a:p>
          <a:p>
            <a:pPr>
              <a:buAutoNum type="arabicPeriod" startAt="6"/>
            </a:pPr>
            <a:r>
              <a:rPr lang="es-ES_tradnl" sz="1400" dirty="0" smtClean="0"/>
              <a:t>Análisis </a:t>
            </a:r>
            <a:r>
              <a:rPr lang="es-ES_tradnl" sz="1400" dirty="0"/>
              <a:t>de riesgos</a:t>
            </a:r>
          </a:p>
          <a:p>
            <a:pPr>
              <a:buAutoNum type="arabicPeriod" startAt="8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conocimiento clientes</a:t>
            </a:r>
          </a:p>
          <a:p>
            <a:pPr>
              <a:buAutoNum type="arabicPeriod" startAt="8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regalos, donaciones y gastos de representación</a:t>
            </a:r>
          </a:p>
          <a:p>
            <a:pPr>
              <a:buAutoNum type="arabicPeriod" startAt="10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</a:t>
            </a:r>
            <a:r>
              <a:rPr lang="es-ES_tradnl" sz="1400" dirty="0" smtClean="0"/>
              <a:t>proveedores</a:t>
            </a:r>
          </a:p>
          <a:p>
            <a:pPr>
              <a:buAutoNum type="arabicPeriod" startAt="10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pago a proveedores</a:t>
            </a:r>
          </a:p>
          <a:p>
            <a:pPr>
              <a:buAutoNum type="arabicPeriod" startAt="12"/>
            </a:pPr>
            <a:r>
              <a:rPr lang="es-ES_tradnl" sz="1400" dirty="0" smtClean="0"/>
              <a:t>Cláusula </a:t>
            </a:r>
            <a:r>
              <a:rPr lang="es-ES_tradnl" sz="1400" dirty="0"/>
              <a:t>de </a:t>
            </a:r>
            <a:r>
              <a:rPr lang="es-ES_tradnl" sz="1400" dirty="0" smtClean="0"/>
              <a:t>Proveedores</a:t>
            </a:r>
          </a:p>
          <a:p>
            <a:pPr>
              <a:buAutoNum type="arabicPeriod" startAt="12"/>
            </a:pPr>
            <a:r>
              <a:rPr lang="es-ES_tradnl" sz="1400" dirty="0" smtClean="0"/>
              <a:t>Política </a:t>
            </a:r>
            <a:r>
              <a:rPr lang="es-ES_tradnl" sz="1400" dirty="0"/>
              <a:t>sobre interacción con funcionarios públicos tanto nacionales como extranjeros</a:t>
            </a:r>
          </a:p>
          <a:p>
            <a:pPr marL="0" indent="0">
              <a:buNone/>
            </a:pPr>
            <a:endParaRPr lang="es-ES_tradnl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4371975" y="1830388"/>
            <a:ext cx="455447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AutoNum type="arabicPeriod" startAt="14"/>
            </a:pPr>
            <a:r>
              <a:rPr lang="es-ES_tradnl" sz="1400" dirty="0" smtClean="0"/>
              <a:t>Política sobre empleados</a:t>
            </a:r>
          </a:p>
          <a:p>
            <a:pPr>
              <a:buFont typeface="Arial" charset="0"/>
              <a:buAutoNum type="arabicPeriod" startAt="14"/>
            </a:pPr>
            <a:r>
              <a:rPr lang="es-ES_tradnl" sz="1400" dirty="0" smtClean="0"/>
              <a:t>Políticas sobre conflictos de interés</a:t>
            </a:r>
          </a:p>
          <a:p>
            <a:pPr>
              <a:buFont typeface="Arial" charset="0"/>
              <a:buAutoNum type="arabicPeriod" startAt="16"/>
            </a:pPr>
            <a:r>
              <a:rPr lang="es-ES_tradnl" sz="1400" dirty="0" smtClean="0"/>
              <a:t>Política de transparencia</a:t>
            </a:r>
          </a:p>
          <a:p>
            <a:pPr>
              <a:buFont typeface="Arial" charset="0"/>
              <a:buAutoNum type="arabicPeriod" startAt="16"/>
            </a:pPr>
            <a:r>
              <a:rPr lang="es-ES_tradnl" sz="1400" dirty="0" smtClean="0"/>
              <a:t>Sistemas de denuncia y procedimiento de investigación</a:t>
            </a:r>
          </a:p>
          <a:p>
            <a:pPr>
              <a:buFont typeface="Arial" charset="0"/>
              <a:buAutoNum type="arabicPeriod" startAt="18"/>
            </a:pPr>
            <a:r>
              <a:rPr lang="es-ES_tradnl" sz="1400" dirty="0" smtClean="0"/>
              <a:t>Procedimientos disciplinarios</a:t>
            </a:r>
          </a:p>
          <a:p>
            <a:pPr>
              <a:buFont typeface="Arial" charset="0"/>
              <a:buAutoNum type="arabicPeriod" startAt="18"/>
            </a:pPr>
            <a:r>
              <a:rPr lang="es-ES_tradnl" sz="1400" dirty="0" smtClean="0"/>
              <a:t>Políticas sobre capacitación continua</a:t>
            </a:r>
          </a:p>
          <a:p>
            <a:pPr>
              <a:buFont typeface="Arial" charset="0"/>
              <a:buAutoNum type="arabicPeriod" startAt="20"/>
            </a:pPr>
            <a:r>
              <a:rPr lang="es-ES_tradnl" sz="1400" dirty="0" smtClean="0"/>
              <a:t>Política de Consultas</a:t>
            </a:r>
          </a:p>
          <a:p>
            <a:pPr>
              <a:buFont typeface="Arial" charset="0"/>
              <a:buAutoNum type="arabicPeriod" startAt="20"/>
            </a:pPr>
            <a:r>
              <a:rPr lang="es-ES_tradnl" sz="1400" dirty="0" smtClean="0"/>
              <a:t>Políticas sobre incentivos</a:t>
            </a:r>
          </a:p>
          <a:p>
            <a:pPr>
              <a:buFont typeface="Arial" charset="0"/>
              <a:buAutoNum type="arabicPeriod" startAt="22"/>
            </a:pPr>
            <a:r>
              <a:rPr lang="es-ES_tradnl" sz="1400" dirty="0" smtClean="0"/>
              <a:t>Políticas sobre rendición de gastos</a:t>
            </a:r>
          </a:p>
          <a:p>
            <a:pPr>
              <a:buFont typeface="Arial" charset="0"/>
              <a:buAutoNum type="arabicPeriod" startAt="22"/>
            </a:pPr>
            <a:r>
              <a:rPr lang="es-ES_tradnl" sz="1400" dirty="0" smtClean="0"/>
              <a:t>Política sobre reporte de operaciones sospechosas</a:t>
            </a:r>
          </a:p>
          <a:p>
            <a:pPr>
              <a:buFont typeface="Arial" charset="0"/>
              <a:buAutoNum type="arabicPeriod" startAt="24"/>
            </a:pPr>
            <a:r>
              <a:rPr lang="es-ES_tradnl" sz="1400" dirty="0" smtClean="0"/>
              <a:t>Política sobre fusiones y adquisiciones</a:t>
            </a:r>
          </a:p>
          <a:p>
            <a:pPr>
              <a:buFont typeface="Arial" charset="0"/>
              <a:buAutoNum type="arabicPeriod" startAt="24"/>
            </a:pPr>
            <a:r>
              <a:rPr lang="es-ES_tradnl" sz="1400" dirty="0" smtClean="0"/>
              <a:t>Política sobre operaciones en ciertas áreas geográficas</a:t>
            </a:r>
          </a:p>
          <a:p>
            <a:pPr>
              <a:buFont typeface="Arial" charset="0"/>
              <a:buAutoNum type="arabicPeriod" startAt="26"/>
            </a:pPr>
            <a:r>
              <a:rPr lang="es-ES_tradnl" sz="1400" dirty="0" smtClean="0"/>
              <a:t>Políticas Organizaciones sin fines de lucro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256591" y="0"/>
            <a:ext cx="96571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4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6B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9859"/>
            <a:ext cx="9144000" cy="4725129"/>
          </a:xfrm>
          <a:prstGeom prst="rect">
            <a:avLst/>
          </a:prstGeom>
        </p:spPr>
      </p:pic>
      <p:sp>
        <p:nvSpPr>
          <p:cNvPr id="7" name="4 Proceso"/>
          <p:cNvSpPr/>
          <p:nvPr/>
        </p:nvSpPr>
        <p:spPr>
          <a:xfrm>
            <a:off x="514350" y="152943"/>
            <a:ext cx="7920880" cy="30632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LA M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ÁS ALTA ADMINISTRACIÓN</a:t>
            </a:r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 (DIRECTORIO)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5 Proceso"/>
          <p:cNvSpPr/>
          <p:nvPr/>
        </p:nvSpPr>
        <p:spPr>
          <a:xfrm>
            <a:off x="1162422" y="699974"/>
            <a:ext cx="6624736" cy="306324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ÁREA DE COMPLIANCE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72859"/>
            <a:ext cx="871635" cy="8716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92" y="4635746"/>
            <a:ext cx="877824" cy="8778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299" y="1966529"/>
            <a:ext cx="969311" cy="9693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2835" y="1761519"/>
            <a:ext cx="1798413" cy="19406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9569" y="4480394"/>
            <a:ext cx="1867638" cy="20165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9251" y="1859119"/>
            <a:ext cx="1815574" cy="1986064"/>
          </a:xfrm>
          <a:prstGeom prst="rect">
            <a:avLst/>
          </a:prstGeom>
        </p:spPr>
      </p:pic>
      <p:sp>
        <p:nvSpPr>
          <p:cNvPr id="15" name="Rectangle 7">
            <a:hlinkClick r:id="rId12" action="ppaction://hlinkpres?slideindex=28&amp;slidetitle=Presentación de PowerPoint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00105" y="5001606"/>
            <a:ext cx="1635125" cy="539352"/>
          </a:xfrm>
          <a:prstGeom prst="rect">
            <a:avLst/>
          </a:prstGeom>
          <a:solidFill>
            <a:srgbClr val="FFC000"/>
          </a:solidFill>
          <a:ln w="19050">
            <a:solidFill>
              <a:srgbClr val="0079A6"/>
            </a:solidFill>
            <a:miter lim="800000"/>
            <a:headEnd/>
            <a:tailEnd/>
          </a:ln>
        </p:spPr>
        <p:txBody>
          <a:bodyPr lIns="73141" tIns="73141" rIns="73141" bIns="73141" anchor="ctr" anchorCtr="1"/>
          <a:lstStyle/>
          <a:p>
            <a:pPr algn="ctr">
              <a:lnSpc>
                <a:spcPct val="106000"/>
              </a:lnSpc>
            </a:pPr>
            <a:r>
              <a:rPr lang="es-CL" sz="1100" b="1" dirty="0">
                <a:cs typeface="Arial" charset="0"/>
              </a:rPr>
              <a:t>Supervisión del Sistema de Prevención</a:t>
            </a:r>
          </a:p>
        </p:txBody>
      </p:sp>
      <p:sp>
        <p:nvSpPr>
          <p:cNvPr id="18" name="AutoShape 8">
            <a:hlinkClick r:id="rId13" action="ppaction://hlinkfile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93693" y="5855284"/>
            <a:ext cx="1368425" cy="432197"/>
          </a:xfrm>
          <a:prstGeom prst="roundRect">
            <a:avLst>
              <a:gd name="adj" fmla="val 16667"/>
            </a:avLst>
          </a:prstGeom>
          <a:solidFill>
            <a:srgbClr val="FFE73D"/>
          </a:solidFill>
          <a:ln w="25400">
            <a:solidFill>
              <a:srgbClr val="0079A6"/>
            </a:solidFill>
            <a:miter lim="800000"/>
            <a:headEnd/>
            <a:tailEnd/>
          </a:ln>
        </p:spPr>
        <p:txBody>
          <a:bodyPr lIns="73141" tIns="73141" rIns="73141" bIns="73141" anchor="ctr" anchorCtr="1"/>
          <a:lstStyle/>
          <a:p>
            <a:pPr algn="ctr">
              <a:lnSpc>
                <a:spcPct val="106000"/>
              </a:lnSpc>
            </a:pPr>
            <a:r>
              <a:rPr lang="es-CL" sz="900" dirty="0">
                <a:cs typeface="Arial" charset="0"/>
              </a:rPr>
              <a:t>Monitoreo Permanente</a:t>
            </a:r>
          </a:p>
        </p:txBody>
      </p:sp>
      <p:sp>
        <p:nvSpPr>
          <p:cNvPr id="19" name="AutoShape 8">
            <a:hlinkClick r:id="rId13" action="ppaction://hlinkfile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41504" y="5855284"/>
            <a:ext cx="936625" cy="40690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5400">
            <a:solidFill>
              <a:srgbClr val="0079A6"/>
            </a:solidFill>
            <a:miter lim="800000"/>
            <a:headEnd/>
            <a:tailEnd/>
          </a:ln>
        </p:spPr>
        <p:txBody>
          <a:bodyPr lIns="73141" tIns="73141" rIns="73141" bIns="73141" anchor="ctr" anchorCtr="1"/>
          <a:lstStyle/>
          <a:p>
            <a:pPr algn="ctr">
              <a:lnSpc>
                <a:spcPct val="106000"/>
              </a:lnSpc>
            </a:pPr>
            <a:r>
              <a:rPr lang="es-CL" sz="900" b="1" dirty="0">
                <a:cs typeface="Arial" charset="0"/>
              </a:rPr>
              <a:t>Certificación</a:t>
            </a:r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7124214" y="5527567"/>
            <a:ext cx="414068" cy="2245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782258" y="5542018"/>
            <a:ext cx="361950" cy="172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1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383" r="5345"/>
          <a:stretch/>
        </p:blipFill>
        <p:spPr>
          <a:xfrm>
            <a:off x="0" y="-41731"/>
            <a:ext cx="9143999" cy="689973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MODELO E INCLUSO UNA CERTIFICACI</a:t>
            </a: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ÓN NO GARANTIZAN NADA</a:t>
            </a:r>
            <a:r>
              <a:rPr lang="is-I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…LA UNICA FORMA ES INCLUIRLO DENTRO DE LA CULTURA DE LA EMPRESA</a:t>
            </a:r>
            <a:endParaRPr lang="es-ES" sz="4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8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00050" y="1624013"/>
            <a:ext cx="7943850" cy="12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4800" b="1" dirty="0" smtClean="0">
                <a:solidFill>
                  <a:srgbClr val="7030A0"/>
                </a:solidFill>
              </a:rPr>
              <a:t>NADA VA A CAMBIAR SI SEGUIMOS BASANDONOS EN EL QUÉ Y NO EN CÓMO</a:t>
            </a:r>
            <a:endParaRPr lang="es-ES_tradnl" sz="4800" b="1" dirty="0">
              <a:solidFill>
                <a:srgbClr val="7030A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3500" y="173284"/>
            <a:ext cx="9144000" cy="6740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29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150" t="3774" b="10318"/>
          <a:stretch/>
        </p:blipFill>
        <p:spPr>
          <a:xfrm>
            <a:off x="0" y="0"/>
            <a:ext cx="9345168" cy="54121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272" y="3775075"/>
            <a:ext cx="27559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-607931" y="9780"/>
            <a:ext cx="10359862" cy="68579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0904" y="608737"/>
            <a:ext cx="77449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600" b="1" dirty="0" smtClean="0"/>
          </a:p>
          <a:p>
            <a:pPr algn="ctr"/>
            <a:r>
              <a:rPr lang="es-ES_tradnl" sz="3600" b="1" dirty="0" smtClean="0"/>
              <a:t>LA CORRUPCI</a:t>
            </a:r>
            <a:r>
              <a:rPr lang="es-ES" sz="3600" b="1" dirty="0" smtClean="0"/>
              <a:t>ÓN Y MALAS PRÁCTICAS SON UN PROBLEMA MUNDIAL</a:t>
            </a:r>
            <a:r>
              <a:rPr lang="is-IS" sz="3600" b="1" dirty="0" smtClean="0"/>
              <a:t>…</a:t>
            </a:r>
          </a:p>
          <a:p>
            <a:pPr algn="ctr"/>
            <a:endParaRPr lang="is-IS" sz="3600" b="1" dirty="0"/>
          </a:p>
          <a:p>
            <a:pPr algn="ctr"/>
            <a:r>
              <a:rPr lang="is-IS" sz="3600" b="1" dirty="0" smtClean="0"/>
              <a:t>     NO RECONOCE:</a:t>
            </a:r>
          </a:p>
          <a:p>
            <a:pPr marL="571500" indent="-571500" algn="ctr">
              <a:buFontTx/>
              <a:buChar char="-"/>
            </a:pPr>
            <a:r>
              <a:rPr lang="is-IS" sz="3600" b="1" dirty="0" smtClean="0"/>
              <a:t>COLOR POL</a:t>
            </a:r>
            <a:r>
              <a:rPr lang="es-ES" sz="3600" b="1" dirty="0" smtClean="0"/>
              <a:t>ÍTICO</a:t>
            </a:r>
          </a:p>
          <a:p>
            <a:pPr marL="571500" indent="-571500" algn="ctr">
              <a:buFontTx/>
              <a:buChar char="-"/>
            </a:pPr>
            <a:r>
              <a:rPr lang="es-ES" sz="3600" b="1" dirty="0" smtClean="0"/>
              <a:t>SISTEMA ECONÓMICO</a:t>
            </a:r>
          </a:p>
          <a:p>
            <a:pPr marL="571500" indent="-571500" algn="ctr">
              <a:buFontTx/>
              <a:buChar char="-"/>
            </a:pPr>
            <a:r>
              <a:rPr lang="es-ES" sz="3600" b="1" dirty="0" smtClean="0"/>
              <a:t>CLASE SOCIAL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5296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PORTADAB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6173788"/>
            <a:ext cx="2317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6478" y="5923128"/>
            <a:ext cx="1433015" cy="798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6716973" y="5923127"/>
            <a:ext cx="2427027" cy="798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563563" y="236832"/>
            <a:ext cx="7943850" cy="12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Países con mejores rankings para </a:t>
            </a:r>
            <a:r>
              <a:rPr lang="es-ES" sz="36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hacer negocios</a:t>
            </a:r>
            <a:r>
              <a:rPr lang="es-E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son menos corruptos</a:t>
            </a:r>
            <a:endParaRPr lang="es-ES_tradnl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5" y="1678997"/>
            <a:ext cx="2788122" cy="516572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985621" y="1440945"/>
            <a:ext cx="2498706" cy="72286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Índice de percepción de la corrupción 2015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95" y="1644865"/>
            <a:ext cx="2451741" cy="5233987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 bwMode="auto">
          <a:xfrm>
            <a:off x="5558330" y="1464909"/>
            <a:ext cx="2498706" cy="72286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Ranking </a:t>
            </a:r>
            <a:r>
              <a:rPr lang="es-ES" sz="2000" b="1" dirty="0" err="1" smtClean="0">
                <a:solidFill>
                  <a:schemeClr val="tx1"/>
                </a:solidFill>
              </a:rPr>
              <a:t>Doing</a:t>
            </a:r>
            <a:r>
              <a:rPr lang="es-ES" sz="2000" b="1" dirty="0" smtClean="0">
                <a:solidFill>
                  <a:schemeClr val="tx1"/>
                </a:solidFill>
              </a:rPr>
              <a:t> Business 2015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6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Índice percepción corrupción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679"/>
            <a:ext cx="9206193" cy="5797296"/>
          </a:xfrm>
          <a:prstGeom prst="rect">
            <a:avLst/>
          </a:prstGeom>
        </p:spPr>
      </p:pic>
      <p:sp>
        <p:nvSpPr>
          <p:cNvPr id="7" name="Triángulo 6"/>
          <p:cNvSpPr/>
          <p:nvPr/>
        </p:nvSpPr>
        <p:spPr>
          <a:xfrm>
            <a:off x="6455664" y="1929702"/>
            <a:ext cx="1408176" cy="1343850"/>
          </a:xfrm>
          <a:prstGeom prst="triangle">
            <a:avLst/>
          </a:prstGeom>
          <a:noFill/>
          <a:ln w="666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52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1" t="18745" r="37816" b="15883"/>
          <a:stretch/>
        </p:blipFill>
        <p:spPr>
          <a:xfrm>
            <a:off x="2571462" y="2414016"/>
            <a:ext cx="3840480" cy="259689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450421"/>
            <a:ext cx="3971497" cy="222115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4" y="3220176"/>
            <a:ext cx="2463946" cy="1544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152" y="418678"/>
            <a:ext cx="2794054" cy="17413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145" y="4528673"/>
            <a:ext cx="2111075" cy="210169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693" y="4437566"/>
            <a:ext cx="4030427" cy="22839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3927" y="2530611"/>
            <a:ext cx="2108263" cy="11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"/>
            <a:ext cx="9144000" cy="683274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8400" b="5411"/>
          <a:stretch/>
        </p:blipFill>
        <p:spPr>
          <a:xfrm>
            <a:off x="469011" y="3736845"/>
            <a:ext cx="8132954" cy="29389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5197" r="83667" b="39628"/>
          <a:stretch/>
        </p:blipFill>
        <p:spPr>
          <a:xfrm>
            <a:off x="3769456" y="5467823"/>
            <a:ext cx="947864" cy="9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8355330" cy="1143000"/>
          </a:xfrm>
        </p:spPr>
        <p:txBody>
          <a:bodyPr/>
          <a:lstStyle/>
          <a:p>
            <a:r>
              <a:rPr lang="es-ES_tradnl" sz="4000" b="1" dirty="0" smtClean="0"/>
              <a:t>El 2015 CORRUPCI</a:t>
            </a:r>
            <a:r>
              <a:rPr lang="es-ES" sz="4000" b="1" dirty="0" smtClean="0"/>
              <a:t>ÓN aparece dentro de los riesgos de los negocios</a:t>
            </a:r>
            <a:endParaRPr lang="es-ES_tradnl" sz="40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849630" y="5464969"/>
            <a:ext cx="771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s-ES_tradnl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9169"/>
            <a:ext cx="9144000" cy="32258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31136" y="4643438"/>
            <a:ext cx="6784848" cy="530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7260336" y="5589984"/>
            <a:ext cx="1353312" cy="1107282"/>
          </a:xfrm>
          <a:prstGeom prst="rect">
            <a:avLst/>
          </a:prstGeom>
          <a:gradFill>
            <a:gsLst>
              <a:gs pos="77000">
                <a:srgbClr val="86B2F4"/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600" b="1"/>
              <a:t>ALLIANZ RISK BAROMETER: BUSINESS RISKS 2016 </a:t>
            </a:r>
            <a:endParaRPr lang="es-ES_tradnl" sz="1600"/>
          </a:p>
        </p:txBody>
      </p:sp>
    </p:spTree>
    <p:extLst>
      <p:ext uri="{BB962C8B-B14F-4D97-AF65-F5344CB8AC3E}">
        <p14:creationId xmlns:p14="http://schemas.microsoft.com/office/powerpoint/2010/main" val="2319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alphaModFix amt="37000"/>
          </a:blip>
          <a:srcRect t="-533" r="11272"/>
          <a:stretch/>
        </p:blipFill>
        <p:spPr>
          <a:xfrm>
            <a:off x="0" y="-36576"/>
            <a:ext cx="9144000" cy="68945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7542" y="1262190"/>
            <a:ext cx="7715250" cy="1143000"/>
          </a:xfrm>
        </p:spPr>
        <p:txBody>
          <a:bodyPr/>
          <a:lstStyle/>
          <a:p>
            <a:pPr algn="ctr"/>
            <a:r>
              <a:rPr lang="es-ES_tradnl" sz="4000" b="1" dirty="0" smtClean="0">
                <a:solidFill>
                  <a:schemeClr val="tx1"/>
                </a:solidFill>
              </a:rPr>
              <a:t>¿</a:t>
            </a:r>
            <a:r>
              <a:rPr lang="es-ES_tradnl" sz="4000" b="1" dirty="0" err="1">
                <a:solidFill>
                  <a:schemeClr val="tx1"/>
                </a:solidFill>
              </a:rPr>
              <a:t>Q</a:t>
            </a:r>
            <a:r>
              <a:rPr lang="es-ES_tradnl" sz="4000" b="1" dirty="0" err="1" smtClean="0">
                <a:solidFill>
                  <a:schemeClr val="tx1"/>
                </a:solidFill>
              </a:rPr>
              <a:t>u</a:t>
            </a:r>
            <a:r>
              <a:rPr lang="es-ES" sz="4000" b="1" dirty="0" smtClean="0">
                <a:solidFill>
                  <a:schemeClr val="tx1"/>
                </a:solidFill>
              </a:rPr>
              <a:t>é tienen en común todos estos casos?</a:t>
            </a:r>
            <a:endParaRPr lang="es-ES_tradnl" sz="40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6112" y="4245470"/>
            <a:ext cx="7726680" cy="1430083"/>
          </a:xfrm>
        </p:spPr>
        <p:txBody>
          <a:bodyPr/>
          <a:lstStyle/>
          <a:p>
            <a:pPr marL="0" indent="0">
              <a:buNone/>
            </a:pPr>
            <a:r>
              <a:rPr lang="es-ES_tradnl" sz="4000" dirty="0" smtClean="0">
                <a:solidFill>
                  <a:schemeClr val="tx1"/>
                </a:solidFill>
              </a:rPr>
              <a:t>FOCO EN EL </a:t>
            </a:r>
            <a:r>
              <a:rPr lang="es-ES_tradnl" sz="4000" b="1" dirty="0" smtClean="0">
                <a:solidFill>
                  <a:schemeClr val="tx1"/>
                </a:solidFill>
              </a:rPr>
              <a:t>QU</a:t>
            </a:r>
            <a:r>
              <a:rPr lang="es-ES" sz="4000" b="1" dirty="0" smtClean="0">
                <a:solidFill>
                  <a:schemeClr val="tx1"/>
                </a:solidFill>
              </a:rPr>
              <a:t>É</a:t>
            </a:r>
            <a:r>
              <a:rPr lang="is-IS" sz="4000" dirty="0" smtClean="0">
                <a:solidFill>
                  <a:schemeClr val="tx1"/>
                </a:solidFill>
              </a:rPr>
              <a:t>…NO EN EL </a:t>
            </a:r>
            <a:r>
              <a:rPr lang="is-IS" sz="4000" b="1" dirty="0" smtClean="0">
                <a:solidFill>
                  <a:schemeClr val="tx1"/>
                </a:solidFill>
              </a:rPr>
              <a:t>C</a:t>
            </a:r>
            <a:r>
              <a:rPr lang="es-ES" sz="4000" b="1" dirty="0" err="1" smtClean="0">
                <a:solidFill>
                  <a:schemeClr val="tx1"/>
                </a:solidFill>
              </a:rPr>
              <a:t>Ó</a:t>
            </a:r>
            <a:r>
              <a:rPr lang="is-IS" sz="4000" b="1" dirty="0" smtClean="0">
                <a:solidFill>
                  <a:schemeClr val="tx1"/>
                </a:solidFill>
              </a:rPr>
              <a:t>MO</a:t>
            </a:r>
            <a:endParaRPr lang="es-ES_tradnl" sz="40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04" y="0"/>
            <a:ext cx="6140196" cy="68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350" y="390298"/>
            <a:ext cx="7943850" cy="5966052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Hoy, las empresas necesitan, como parte de su gestión </a:t>
            </a:r>
            <a:r>
              <a:rPr lang="es-ES" dirty="0" err="1" smtClean="0">
                <a:solidFill>
                  <a:schemeClr val="tx2">
                    <a:lumMod val="50000"/>
                  </a:schemeClr>
                </a:solidFill>
              </a:rPr>
              <a:t>reputacional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, legal y financiera, asegurar que tienen políticas contra:</a:t>
            </a:r>
          </a:p>
          <a:p>
            <a:pPr marL="0" indent="0">
              <a:buNone/>
            </a:pPr>
            <a:endParaRPr lang="es-ES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Corrupción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Lavado de activos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Abuso de posición dominante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Colusión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Financiamiento del terrorismo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Uso de Información privilegiada</a:t>
            </a:r>
          </a:p>
          <a:p>
            <a:pPr lvl="1"/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O el área de riesgo de acuerdo a su industria</a:t>
            </a:r>
          </a:p>
          <a:p>
            <a:pPr lvl="1"/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16A3-D1B0-4355-AD09-DFFCDBD6D402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8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VeIW6Np0idg0Q6EGuI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unaA26uEmXnlJ5E_K9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unaA26uEmXnlJ5E_K9Zw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71171</TotalTime>
  <Words>852</Words>
  <Application>Microsoft Macintosh PowerPoint</Application>
  <PresentationFormat>Presentación en pantalla (4:3)</PresentationFormat>
  <Paragraphs>172</Paragraphs>
  <Slides>31</Slides>
  <Notes>2</Notes>
  <HiddenSlides>1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Calibri</vt:lpstr>
      <vt:lpstr>Comic Sans MS</vt:lpstr>
      <vt:lpstr>ＭＳ Ｐゴシック</vt:lpstr>
      <vt:lpstr>Arial</vt:lpstr>
      <vt:lpstr>Tema de Office</vt:lpstr>
      <vt:lpstr>Presentación de PowerPoint</vt:lpstr>
      <vt:lpstr>Presentación de PowerPoint</vt:lpstr>
      <vt:lpstr>Presentación de PowerPoint</vt:lpstr>
      <vt:lpstr>Índice percepción corrupción</vt:lpstr>
      <vt:lpstr>Presentación de PowerPoint</vt:lpstr>
      <vt:lpstr>Presentación de PowerPoint</vt:lpstr>
      <vt:lpstr>El 2015 CORRUPCIÓN aparece dentro de los riesgos de los negocios</vt:lpstr>
      <vt:lpstr>¿Qué tienen en común todos estos casos?</vt:lpstr>
      <vt:lpstr>Presentación de PowerPoint</vt:lpstr>
      <vt:lpstr>Presentación de PowerPoint</vt:lpstr>
      <vt:lpstr>Presentación de PowerPoint</vt:lpstr>
      <vt:lpstr>Tendencias mundiales en controles</vt:lpstr>
      <vt:lpstr>Presentación de PowerPoint</vt:lpstr>
      <vt:lpstr>Presentación de PowerPoint</vt:lpstr>
      <vt:lpstr>Presentación de PowerPoint</vt:lpstr>
      <vt:lpstr>Presentación de PowerPoint</vt:lpstr>
      <vt:lpstr>Algunos MITOS…</vt:lpstr>
      <vt:lpstr>El COMPLIANCE termina siendo una isla dentro de la empresa…</vt:lpstr>
      <vt:lpstr>Presentación de PowerPoint</vt:lpstr>
      <vt:lpstr>Presentación de PowerPoint</vt:lpstr>
      <vt:lpstr>Presentación de PowerPoint</vt:lpstr>
      <vt:lpstr>RIESGOS!!</vt:lpstr>
      <vt:lpstr>Presentación de PowerPoint</vt:lpstr>
      <vt:lpstr>Presentación de PowerPoint</vt:lpstr>
      <vt:lpstr>Algunas políticas a revisar, de acuerdo a los estándares internacionales y riesgos por industria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 Compliance</dc:title>
  <dc:creator>Susana Sierra</dc:creator>
  <cp:lastModifiedBy>susana sierra</cp:lastModifiedBy>
  <cp:revision>1186</cp:revision>
  <cp:lastPrinted>2011-11-07T20:40:20Z</cp:lastPrinted>
  <dcterms:created xsi:type="dcterms:W3CDTF">2013-02-06T15:15:27Z</dcterms:created>
  <dcterms:modified xsi:type="dcterms:W3CDTF">2016-06-28T11:29:34Z</dcterms:modified>
</cp:coreProperties>
</file>